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91" r:id="rId1"/>
  </p:sldMasterIdLst>
  <p:sldIdLst>
    <p:sldId id="256" r:id="rId2"/>
    <p:sldId id="257" r:id="rId3"/>
    <p:sldId id="258" r:id="rId4"/>
    <p:sldId id="268" r:id="rId5"/>
    <p:sldId id="259" r:id="rId6"/>
    <p:sldId id="274" r:id="rId7"/>
    <p:sldId id="275" r:id="rId8"/>
    <p:sldId id="279" r:id="rId9"/>
    <p:sldId id="276" r:id="rId10"/>
    <p:sldId id="278" r:id="rId11"/>
    <p:sldId id="280" r:id="rId12"/>
    <p:sldId id="281" r:id="rId13"/>
    <p:sldId id="282" r:id="rId14"/>
    <p:sldId id="283" r:id="rId15"/>
    <p:sldId id="27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3" r:id="rId24"/>
    <p:sldId id="291" r:id="rId25"/>
    <p:sldId id="294" r:id="rId26"/>
    <p:sldId id="295" r:id="rId27"/>
    <p:sldId id="296" r:id="rId28"/>
    <p:sldId id="292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5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61" autoAdjust="0"/>
    <p:restoredTop sz="94660"/>
  </p:normalViewPr>
  <p:slideViewPr>
    <p:cSldViewPr snapToGrid="0">
      <p:cViewPr varScale="1">
        <p:scale>
          <a:sx n="89" d="100"/>
          <a:sy n="89" d="100"/>
        </p:scale>
        <p:origin x="446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9/25/2023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442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9/25/2023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60538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9/25/2023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4664234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9/25/2023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90605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9/25/2023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238465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9/25/2023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71094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9/25/2023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918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9/25/2023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320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9/25/2023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327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9/25/2023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89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9/25/2023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903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9/25/2023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767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9/25/2023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863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9/25/2023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598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9/25/2023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748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9/25/2023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83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9/25/2023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606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  <p:sldLayoutId id="2147483904" r:id="rId13"/>
    <p:sldLayoutId id="2147483905" r:id="rId14"/>
    <p:sldLayoutId id="2147483906" r:id="rId15"/>
    <p:sldLayoutId id="2147483907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55003" y="1268080"/>
            <a:ext cx="11072195" cy="2601598"/>
          </a:xfrm>
        </p:spPr>
        <p:txBody>
          <a:bodyPr/>
          <a:lstStyle/>
          <a:p>
            <a:r>
              <a:rPr lang="en-US" dirty="0"/>
              <a:t>Real Estate </a:t>
            </a:r>
            <a:r>
              <a:rPr lang="en-US" dirty="0" smtClean="0"/>
              <a:t>Data Pipeline </a:t>
            </a:r>
            <a:r>
              <a:rPr lang="en-US" dirty="0"/>
              <a:t>for Market Analysis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  ANIL KUMAR JAT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87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012" y="74763"/>
            <a:ext cx="11945987" cy="736121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Sqoop</a:t>
            </a:r>
            <a:r>
              <a:rPr lang="en-US" b="1" dirty="0"/>
              <a:t> commands </a:t>
            </a:r>
            <a:r>
              <a:rPr lang="en-US" dirty="0"/>
              <a:t>importing data from MYSQL to HDFS and Hive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10885"/>
            <a:ext cx="5710687" cy="315726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19909"/>
            <a:ext cx="5710688" cy="28380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550" y="810884"/>
            <a:ext cx="6309585" cy="2846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415" y="3735238"/>
            <a:ext cx="6309585" cy="312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7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311" y="83389"/>
            <a:ext cx="8596668" cy="52908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Hive 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94" y="1061049"/>
            <a:ext cx="5411029" cy="546914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104" y="1043796"/>
            <a:ext cx="602986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80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092" y="0"/>
            <a:ext cx="8596668" cy="776377"/>
          </a:xfrm>
        </p:spPr>
        <p:txBody>
          <a:bodyPr/>
          <a:lstStyle/>
          <a:p>
            <a:r>
              <a:rPr lang="en-US" dirty="0" smtClean="0"/>
              <a:t>Hive 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54" y="1500996"/>
            <a:ext cx="5469148" cy="521035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095" y="1500996"/>
            <a:ext cx="6111250" cy="521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9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840" y="117894"/>
            <a:ext cx="8596668" cy="865517"/>
          </a:xfrm>
        </p:spPr>
        <p:txBody>
          <a:bodyPr/>
          <a:lstStyle/>
          <a:p>
            <a:r>
              <a:rPr lang="en-US" dirty="0" smtClean="0"/>
              <a:t>Hive 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94" y="1207698"/>
            <a:ext cx="8729932" cy="5546785"/>
          </a:xfrm>
        </p:spPr>
      </p:pic>
    </p:spTree>
    <p:extLst>
      <p:ext uri="{BB962C8B-B14F-4D97-AF65-F5344CB8AC3E}">
        <p14:creationId xmlns:p14="http://schemas.microsoft.com/office/powerpoint/2010/main" val="211702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202" y="23962"/>
            <a:ext cx="8596668" cy="778295"/>
          </a:xfrm>
        </p:spPr>
        <p:txBody>
          <a:bodyPr/>
          <a:lstStyle/>
          <a:p>
            <a:r>
              <a:rPr lang="en-US" dirty="0" smtClean="0"/>
              <a:t>Data in HDFS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7" y="1224951"/>
            <a:ext cx="10990053" cy="5633049"/>
          </a:xfrm>
        </p:spPr>
      </p:pic>
    </p:spTree>
    <p:extLst>
      <p:ext uri="{BB962C8B-B14F-4D97-AF65-F5344CB8AC3E}">
        <p14:creationId xmlns:p14="http://schemas.microsoft.com/office/powerpoint/2010/main" val="227782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772" y="0"/>
            <a:ext cx="8596668" cy="736121"/>
          </a:xfrm>
        </p:spPr>
        <p:txBody>
          <a:bodyPr/>
          <a:lstStyle/>
          <a:p>
            <a:r>
              <a:rPr lang="en-US" dirty="0" smtClean="0"/>
              <a:t>Data in HDFS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55" y="1224952"/>
            <a:ext cx="10239554" cy="5512278"/>
          </a:xfrm>
        </p:spPr>
      </p:pic>
    </p:spTree>
    <p:extLst>
      <p:ext uri="{BB962C8B-B14F-4D97-AF65-F5344CB8AC3E}">
        <p14:creationId xmlns:p14="http://schemas.microsoft.com/office/powerpoint/2010/main" val="177312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8567" y="8628"/>
            <a:ext cx="7600478" cy="52908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Airflow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8"/>
          <a:stretch/>
        </p:blipFill>
        <p:spPr>
          <a:xfrm>
            <a:off x="5886091" y="750500"/>
            <a:ext cx="6305909" cy="609887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0500"/>
            <a:ext cx="5814204" cy="609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55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421" y="66135"/>
            <a:ext cx="8596668" cy="5118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Airflow-</a:t>
            </a:r>
            <a:r>
              <a:rPr lang="en-US" dirty="0" err="1" smtClean="0"/>
              <a:t>PySpark</a:t>
            </a:r>
            <a:r>
              <a:rPr lang="en-US" dirty="0" smtClean="0"/>
              <a:t> Code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9508"/>
            <a:ext cx="12192000" cy="5969479"/>
          </a:xfrm>
        </p:spPr>
      </p:pic>
    </p:spTree>
    <p:extLst>
      <p:ext uri="{BB962C8B-B14F-4D97-AF65-F5344CB8AC3E}">
        <p14:creationId xmlns:p14="http://schemas.microsoft.com/office/powerpoint/2010/main" val="48390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443" y="74762"/>
            <a:ext cx="7733421" cy="848264"/>
          </a:xfrm>
        </p:spPr>
        <p:txBody>
          <a:bodyPr/>
          <a:lstStyle/>
          <a:p>
            <a:r>
              <a:rPr lang="en-US" dirty="0" smtClean="0"/>
              <a:t>Airflow-</a:t>
            </a:r>
            <a:r>
              <a:rPr lang="en-US" dirty="0" err="1" smtClean="0"/>
              <a:t>PySpark</a:t>
            </a:r>
            <a:r>
              <a:rPr lang="en-US" dirty="0" smtClean="0"/>
              <a:t> Code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3245"/>
            <a:ext cx="11283351" cy="6124755"/>
          </a:xfrm>
        </p:spPr>
      </p:pic>
    </p:spTree>
    <p:extLst>
      <p:ext uri="{BB962C8B-B14F-4D97-AF65-F5344CB8AC3E}">
        <p14:creationId xmlns:p14="http://schemas.microsoft.com/office/powerpoint/2010/main" val="291941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938" y="161027"/>
            <a:ext cx="7448749" cy="779253"/>
          </a:xfrm>
        </p:spPr>
        <p:txBody>
          <a:bodyPr/>
          <a:lstStyle/>
          <a:p>
            <a:r>
              <a:rPr lang="en-US" dirty="0" smtClean="0"/>
              <a:t>Airflow-</a:t>
            </a:r>
            <a:r>
              <a:rPr lang="en-US" dirty="0" err="1" smtClean="0"/>
              <a:t>PySpark</a:t>
            </a:r>
            <a:r>
              <a:rPr lang="en-US" dirty="0" smtClean="0"/>
              <a:t> Code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1" y="1035170"/>
            <a:ext cx="11404119" cy="5822830"/>
          </a:xfrm>
        </p:spPr>
      </p:pic>
    </p:spTree>
    <p:extLst>
      <p:ext uri="{BB962C8B-B14F-4D97-AF65-F5344CB8AC3E}">
        <p14:creationId xmlns:p14="http://schemas.microsoft.com/office/powerpoint/2010/main" val="49332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858664"/>
            <a:ext cx="8596668" cy="3880773"/>
          </a:xfrm>
        </p:spPr>
        <p:txBody>
          <a:bodyPr>
            <a:normAutofit/>
          </a:bodyPr>
          <a:lstStyle/>
          <a:p>
            <a:pPr>
              <a:buAutoNum type="arabicPeriod"/>
            </a:pPr>
            <a:r>
              <a:rPr lang="en-US" sz="1400" b="1" dirty="0" smtClean="0"/>
              <a:t>Data pipeline flowchart.</a:t>
            </a:r>
          </a:p>
          <a:p>
            <a:pPr>
              <a:buAutoNum type="arabicPeriod"/>
            </a:pPr>
            <a:r>
              <a:rPr lang="en-US" sz="1400" b="1" dirty="0" smtClean="0"/>
              <a:t>Understand Data.</a:t>
            </a:r>
          </a:p>
          <a:p>
            <a:pPr>
              <a:buAutoNum type="arabicPeriod"/>
            </a:pPr>
            <a:r>
              <a:rPr lang="en-US" sz="1400" b="1" dirty="0" err="1" smtClean="0"/>
              <a:t>Mysql</a:t>
            </a:r>
            <a:r>
              <a:rPr lang="en-US" sz="1400" b="1" dirty="0" smtClean="0"/>
              <a:t> commands  for integrating data</a:t>
            </a:r>
          </a:p>
          <a:p>
            <a:pPr>
              <a:buAutoNum type="arabicPeriod"/>
            </a:pPr>
            <a:r>
              <a:rPr lang="en-US" sz="1400" b="1" dirty="0" smtClean="0"/>
              <a:t>Sqoop commands </a:t>
            </a:r>
            <a:r>
              <a:rPr lang="en-US" sz="1400" dirty="0"/>
              <a:t>importing data </a:t>
            </a:r>
            <a:r>
              <a:rPr lang="en-US" sz="1400" dirty="0" smtClean="0"/>
              <a:t>from MYSQL to HDFS and Hive</a:t>
            </a:r>
            <a:endParaRPr lang="en-US" sz="1400" b="1" dirty="0" smtClean="0"/>
          </a:p>
          <a:p>
            <a:pPr>
              <a:buAutoNum type="arabicPeriod"/>
            </a:pPr>
            <a:r>
              <a:rPr lang="en-US" sz="1400" b="1" dirty="0" smtClean="0"/>
              <a:t>Hive commands and query </a:t>
            </a:r>
          </a:p>
          <a:p>
            <a:pPr>
              <a:buAutoNum type="arabicPeriod"/>
            </a:pPr>
            <a:r>
              <a:rPr lang="en-US" sz="1400" b="1" dirty="0" smtClean="0"/>
              <a:t>Data in HDFS</a:t>
            </a:r>
          </a:p>
          <a:p>
            <a:pPr>
              <a:buAutoNum type="arabicPeriod"/>
            </a:pPr>
            <a:r>
              <a:rPr lang="en-US" sz="1400" b="1" dirty="0" smtClean="0"/>
              <a:t>Spark –Airflow</a:t>
            </a:r>
          </a:p>
          <a:p>
            <a:pPr>
              <a:buAutoNum type="arabicPeriod"/>
            </a:pPr>
            <a:r>
              <a:rPr lang="en-US" sz="1400" b="1" dirty="0" smtClean="0"/>
              <a:t>Additionally Run </a:t>
            </a:r>
            <a:r>
              <a:rPr lang="en-US" sz="1400" b="1" dirty="0" err="1" smtClean="0"/>
              <a:t>PySpark</a:t>
            </a:r>
            <a:r>
              <a:rPr lang="en-US" sz="1400" b="1" dirty="0" smtClean="0"/>
              <a:t> Job With help of </a:t>
            </a:r>
            <a:r>
              <a:rPr lang="en-US" sz="1400" b="1" dirty="0" err="1" smtClean="0"/>
              <a:t>PySpark</a:t>
            </a:r>
            <a:r>
              <a:rPr lang="en-US" sz="1400" b="1" dirty="0" smtClean="0"/>
              <a:t> Script</a:t>
            </a:r>
          </a:p>
          <a:p>
            <a:pPr>
              <a:buAutoNum type="arabicPeriod"/>
            </a:pPr>
            <a:r>
              <a:rPr lang="en-US" sz="1400" b="1" dirty="0" smtClean="0"/>
              <a:t>Load Data in Hive </a:t>
            </a:r>
          </a:p>
          <a:p>
            <a:pPr>
              <a:buAutoNum type="arabicPeriod"/>
            </a:pPr>
            <a:r>
              <a:rPr lang="en-US" sz="1400" b="1" dirty="0" smtClean="0"/>
              <a:t>Check Data Quality And Analysis With Hive Query</a:t>
            </a:r>
          </a:p>
          <a:p>
            <a:pPr>
              <a:buAutoNum type="arabicPeriod"/>
            </a:pPr>
            <a:r>
              <a:rPr lang="en-US" sz="1400" b="1" dirty="0" smtClean="0"/>
              <a:t>Visualization By Power Bi and ML</a:t>
            </a:r>
          </a:p>
          <a:p>
            <a:pPr marL="0" indent="0">
              <a:buNone/>
            </a:pPr>
            <a:endParaRPr lang="en-US" sz="1400" b="1" dirty="0" smtClean="0"/>
          </a:p>
          <a:p>
            <a:pPr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00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915" y="0"/>
            <a:ext cx="8596668" cy="698740"/>
          </a:xfrm>
        </p:spPr>
        <p:txBody>
          <a:bodyPr/>
          <a:lstStyle/>
          <a:p>
            <a:r>
              <a:rPr lang="en-US" dirty="0" smtClean="0"/>
              <a:t>Airflow-</a:t>
            </a:r>
            <a:r>
              <a:rPr lang="en-US" dirty="0" err="1" smtClean="0"/>
              <a:t>PySpark</a:t>
            </a:r>
            <a:r>
              <a:rPr lang="en-US" dirty="0" smtClean="0"/>
              <a:t> </a:t>
            </a:r>
            <a:r>
              <a:rPr lang="en-US" dirty="0"/>
              <a:t>Code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23" y="793630"/>
            <a:ext cx="10955547" cy="5926347"/>
          </a:xfrm>
        </p:spPr>
      </p:pic>
    </p:spTree>
    <p:extLst>
      <p:ext uri="{BB962C8B-B14F-4D97-AF65-F5344CB8AC3E}">
        <p14:creationId xmlns:p14="http://schemas.microsoft.com/office/powerpoint/2010/main" val="53185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718" y="109268"/>
            <a:ext cx="8466666" cy="658483"/>
          </a:xfrm>
        </p:spPr>
        <p:txBody>
          <a:bodyPr/>
          <a:lstStyle/>
          <a:p>
            <a:r>
              <a:rPr lang="en-US" dirty="0" smtClean="0"/>
              <a:t>Airflow Graph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75" y="871269"/>
            <a:ext cx="11412748" cy="5900468"/>
          </a:xfrm>
        </p:spPr>
      </p:pic>
    </p:spTree>
    <p:extLst>
      <p:ext uri="{BB962C8B-B14F-4D97-AF65-F5344CB8AC3E}">
        <p14:creationId xmlns:p14="http://schemas.microsoft.com/office/powerpoint/2010/main" val="268713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323" y="152400"/>
            <a:ext cx="7060560" cy="822385"/>
          </a:xfrm>
        </p:spPr>
        <p:txBody>
          <a:bodyPr>
            <a:normAutofit/>
          </a:bodyPr>
          <a:lstStyle/>
          <a:p>
            <a:r>
              <a:rPr lang="en-US" dirty="0" smtClean="0"/>
              <a:t>Airflow  Grid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5" y="828136"/>
            <a:ext cx="10895162" cy="5891841"/>
          </a:xfrm>
        </p:spPr>
      </p:pic>
    </p:spTree>
    <p:extLst>
      <p:ext uri="{BB962C8B-B14F-4D97-AF65-F5344CB8AC3E}">
        <p14:creationId xmlns:p14="http://schemas.microsoft.com/office/powerpoint/2010/main" val="164159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124309"/>
          </a:xfrm>
        </p:spPr>
        <p:txBody>
          <a:bodyPr/>
          <a:lstStyle/>
          <a:p>
            <a:r>
              <a:rPr lang="en-US" dirty="0" smtClean="0"/>
              <a:t>Airflow Verify Email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55" y="1587260"/>
            <a:ext cx="11395494" cy="5089585"/>
          </a:xfrm>
        </p:spPr>
      </p:pic>
    </p:spTree>
    <p:extLst>
      <p:ext uri="{BB962C8B-B14F-4D97-AF65-F5344CB8AC3E}">
        <p14:creationId xmlns:p14="http://schemas.microsoft.com/office/powerpoint/2010/main" val="90325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287" y="15336"/>
            <a:ext cx="11887200" cy="1088845"/>
          </a:xfrm>
        </p:spPr>
        <p:txBody>
          <a:bodyPr/>
          <a:lstStyle/>
          <a:p>
            <a:r>
              <a:rPr lang="en-US" dirty="0" smtClean="0"/>
              <a:t>Run </a:t>
            </a:r>
            <a:r>
              <a:rPr lang="en-US" dirty="0" err="1" smtClean="0"/>
              <a:t>PySpark</a:t>
            </a:r>
            <a:r>
              <a:rPr lang="en-US" dirty="0" smtClean="0"/>
              <a:t> code : Python3 my_spark_script.py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4" y="793630"/>
            <a:ext cx="10731260" cy="5883216"/>
          </a:xfrm>
        </p:spPr>
      </p:pic>
    </p:spTree>
    <p:extLst>
      <p:ext uri="{BB962C8B-B14F-4D97-AF65-F5344CB8AC3E}">
        <p14:creationId xmlns:p14="http://schemas.microsoft.com/office/powerpoint/2010/main" val="247428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432" y="0"/>
            <a:ext cx="8596668" cy="793630"/>
          </a:xfrm>
        </p:spPr>
        <p:txBody>
          <a:bodyPr/>
          <a:lstStyle/>
          <a:p>
            <a:r>
              <a:rPr lang="en-US" dirty="0" err="1" smtClean="0"/>
              <a:t>PySpark</a:t>
            </a:r>
            <a:r>
              <a:rPr lang="en-US" dirty="0" smtClean="0"/>
              <a:t> Code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81" y="914400"/>
            <a:ext cx="11093570" cy="5883215"/>
          </a:xfrm>
        </p:spPr>
      </p:pic>
    </p:spTree>
    <p:extLst>
      <p:ext uri="{BB962C8B-B14F-4D97-AF65-F5344CB8AC3E}">
        <p14:creationId xmlns:p14="http://schemas.microsoft.com/office/powerpoint/2010/main" val="190760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070" y="109267"/>
            <a:ext cx="8596668" cy="917276"/>
          </a:xfrm>
        </p:spPr>
        <p:txBody>
          <a:bodyPr/>
          <a:lstStyle/>
          <a:p>
            <a:r>
              <a:rPr lang="en-US" dirty="0" err="1" smtClean="0"/>
              <a:t>PySpark</a:t>
            </a:r>
            <a:r>
              <a:rPr lang="en-US" dirty="0" smtClean="0"/>
              <a:t> Code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6" y="1173192"/>
            <a:ext cx="11240218" cy="5684808"/>
          </a:xfrm>
        </p:spPr>
      </p:pic>
    </p:spTree>
    <p:extLst>
      <p:ext uri="{BB962C8B-B14F-4D97-AF65-F5344CB8AC3E}">
        <p14:creationId xmlns:p14="http://schemas.microsoft.com/office/powerpoint/2010/main" val="288706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64" y="0"/>
            <a:ext cx="8561557" cy="810883"/>
          </a:xfrm>
        </p:spPr>
        <p:txBody>
          <a:bodyPr/>
          <a:lstStyle/>
          <a:p>
            <a:r>
              <a:rPr lang="en-US" dirty="0" err="1" smtClean="0"/>
              <a:t>PySpark</a:t>
            </a:r>
            <a:r>
              <a:rPr lang="en-US" dirty="0" smtClean="0"/>
              <a:t> Code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8" y="914400"/>
            <a:ext cx="11585275" cy="5943600"/>
          </a:xfrm>
        </p:spPr>
      </p:pic>
    </p:spTree>
    <p:extLst>
      <p:ext uri="{BB962C8B-B14F-4D97-AF65-F5344CB8AC3E}">
        <p14:creationId xmlns:p14="http://schemas.microsoft.com/office/powerpoint/2010/main" val="321325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64" y="152400"/>
            <a:ext cx="8596668" cy="779253"/>
          </a:xfrm>
        </p:spPr>
        <p:txBody>
          <a:bodyPr/>
          <a:lstStyle/>
          <a:p>
            <a:r>
              <a:rPr lang="en-US" dirty="0" smtClean="0"/>
              <a:t>Data After Spark Transformation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62" y="1190445"/>
            <a:ext cx="11205713" cy="5667555"/>
          </a:xfrm>
        </p:spPr>
      </p:pic>
    </p:spTree>
    <p:extLst>
      <p:ext uri="{BB962C8B-B14F-4D97-AF65-F5344CB8AC3E}">
        <p14:creationId xmlns:p14="http://schemas.microsoft.com/office/powerpoint/2010/main" val="183712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786" y="117894"/>
            <a:ext cx="8022267" cy="770627"/>
          </a:xfrm>
        </p:spPr>
        <p:txBody>
          <a:bodyPr/>
          <a:lstStyle/>
          <a:p>
            <a:r>
              <a:rPr lang="en-US" dirty="0"/>
              <a:t>Hive Analysis and Data Quality Check</a:t>
            </a: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63"/>
            <a:ext cx="5822830" cy="610750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623" y="828137"/>
            <a:ext cx="6110377" cy="599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1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5046453" cy="620076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Data </a:t>
            </a:r>
            <a:r>
              <a:rPr lang="en-US" b="1" dirty="0"/>
              <a:t>pipeline flowchart.</a:t>
            </a:r>
            <a:br>
              <a:rPr lang="en-US" b="1" dirty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43" y="767952"/>
            <a:ext cx="1028700" cy="8899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30" y="2101194"/>
            <a:ext cx="1030313" cy="88399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447463" y="1138926"/>
            <a:ext cx="775954" cy="375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471566" y="2048335"/>
            <a:ext cx="852857" cy="494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043" y="1326704"/>
            <a:ext cx="1771650" cy="547008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4444673" y="1313380"/>
            <a:ext cx="1109251" cy="296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4279" y="1025510"/>
            <a:ext cx="2234169" cy="575740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H="1">
            <a:off x="9602373" y="1713595"/>
            <a:ext cx="457200" cy="669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8573" y="2491549"/>
            <a:ext cx="2363638" cy="769316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>
            <a:off x="6897368" y="5934974"/>
            <a:ext cx="596291" cy="170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5940" y="5631361"/>
            <a:ext cx="1614398" cy="736899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 flipV="1">
            <a:off x="4305714" y="4645478"/>
            <a:ext cx="11848" cy="92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464394" y="3878029"/>
            <a:ext cx="1706336" cy="6204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Hive query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02373" y="1019697"/>
            <a:ext cx="2044462" cy="854015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8116537" y="1446704"/>
            <a:ext cx="1367747" cy="57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220" y="5391469"/>
            <a:ext cx="1915064" cy="8100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9721971" y="3354906"/>
            <a:ext cx="560715" cy="604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5312" y="4513909"/>
            <a:ext cx="2587135" cy="631005"/>
          </a:xfrm>
          <a:prstGeom prst="rect">
            <a:avLst/>
          </a:prstGeom>
        </p:spPr>
      </p:pic>
      <p:cxnSp>
        <p:nvCxnSpPr>
          <p:cNvPr id="53" name="Straight Arrow Connector 52"/>
          <p:cNvCxnSpPr/>
          <p:nvPr/>
        </p:nvCxnSpPr>
        <p:spPr>
          <a:xfrm flipH="1" flipV="1">
            <a:off x="1983970" y="5257517"/>
            <a:ext cx="1181924" cy="407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90" y="6105708"/>
            <a:ext cx="1990317" cy="721870"/>
          </a:xfrm>
          <a:prstGeom prst="rect">
            <a:avLst/>
          </a:prstGeom>
        </p:spPr>
      </p:pic>
      <p:cxnSp>
        <p:nvCxnSpPr>
          <p:cNvPr id="56" name="Straight Arrow Connector 55"/>
          <p:cNvCxnSpPr/>
          <p:nvPr/>
        </p:nvCxnSpPr>
        <p:spPr>
          <a:xfrm flipH="1">
            <a:off x="2121823" y="6334550"/>
            <a:ext cx="1218045" cy="180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283" y="4004316"/>
            <a:ext cx="2569552" cy="676229"/>
          </a:xfrm>
          <a:prstGeom prst="rect">
            <a:avLst/>
          </a:prstGeom>
        </p:spPr>
      </p:pic>
      <p:cxnSp>
        <p:nvCxnSpPr>
          <p:cNvPr id="74" name="Straight Arrow Connector 73"/>
          <p:cNvCxnSpPr/>
          <p:nvPr/>
        </p:nvCxnSpPr>
        <p:spPr>
          <a:xfrm flipH="1">
            <a:off x="9392953" y="4796723"/>
            <a:ext cx="683874" cy="554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0213" y="5745907"/>
            <a:ext cx="1313571" cy="769316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endCxn id="29" idx="3"/>
          </p:cNvCxnSpPr>
          <p:nvPr/>
        </p:nvCxnSpPr>
        <p:spPr>
          <a:xfrm flipH="1" flipV="1">
            <a:off x="4840338" y="5999811"/>
            <a:ext cx="551172" cy="105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16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06" y="0"/>
            <a:ext cx="8596668" cy="1320800"/>
          </a:xfrm>
        </p:spPr>
        <p:txBody>
          <a:bodyPr/>
          <a:lstStyle/>
          <a:p>
            <a:r>
              <a:rPr lang="en-US" dirty="0"/>
              <a:t>Hive Analysis and Data Quality Check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8" y="802258"/>
            <a:ext cx="5572664" cy="605574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612" y="802258"/>
            <a:ext cx="6073112" cy="605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9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312" y="66136"/>
            <a:ext cx="8596668" cy="1320800"/>
          </a:xfrm>
        </p:spPr>
        <p:txBody>
          <a:bodyPr/>
          <a:lstStyle/>
          <a:p>
            <a:r>
              <a:rPr lang="en-US" dirty="0"/>
              <a:t>Hive Analysis and Data Quality Check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3246"/>
            <a:ext cx="5270740" cy="606437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052" y="733246"/>
            <a:ext cx="6357521" cy="606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070" y="83389"/>
            <a:ext cx="8596668" cy="1320800"/>
          </a:xfrm>
        </p:spPr>
        <p:txBody>
          <a:bodyPr/>
          <a:lstStyle/>
          <a:p>
            <a:r>
              <a:rPr lang="en-US" dirty="0"/>
              <a:t>Hive Analysis and Data Quality Check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36763"/>
            <a:ext cx="5460522" cy="608162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698" y="836763"/>
            <a:ext cx="6412302" cy="600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9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843" y="0"/>
            <a:ext cx="8596668" cy="1320800"/>
          </a:xfrm>
        </p:spPr>
        <p:txBody>
          <a:bodyPr/>
          <a:lstStyle/>
          <a:p>
            <a:r>
              <a:rPr lang="en-US" dirty="0" smtClean="0"/>
              <a:t>Hive Analysis and Data Quality Check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5774"/>
            <a:ext cx="5719313" cy="589350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887" y="869604"/>
            <a:ext cx="6024113" cy="592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90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949" y="100642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Hive Analysis and Data Quality Check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5775"/>
            <a:ext cx="5348377" cy="595222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743" y="905774"/>
            <a:ext cx="6136257" cy="595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7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590" y="0"/>
            <a:ext cx="8596668" cy="1320800"/>
          </a:xfrm>
        </p:spPr>
        <p:txBody>
          <a:bodyPr/>
          <a:lstStyle/>
          <a:p>
            <a:r>
              <a:rPr lang="en-US" dirty="0"/>
              <a:t>Hive Analysis and Data Quality Check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083"/>
            <a:ext cx="5451894" cy="552953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491" y="1207698"/>
            <a:ext cx="6153509" cy="558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5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444" y="152401"/>
            <a:ext cx="8596668" cy="762000"/>
          </a:xfrm>
        </p:spPr>
        <p:txBody>
          <a:bodyPr/>
          <a:lstStyle/>
          <a:p>
            <a:r>
              <a:rPr lang="en-US" dirty="0"/>
              <a:t>Hive Analysis and Data Quality Check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9291"/>
            <a:ext cx="5469147" cy="584870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635" y="1009291"/>
            <a:ext cx="6041366" cy="584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6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972" y="1990463"/>
            <a:ext cx="8025122" cy="1646302"/>
          </a:xfrm>
        </p:spPr>
        <p:txBody>
          <a:bodyPr/>
          <a:lstStyle/>
          <a:p>
            <a:r>
              <a:rPr lang="en-US" dirty="0" smtClean="0"/>
              <a:t>Thanks  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3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89782"/>
            <a:ext cx="8596668" cy="1725282"/>
          </a:xfrm>
        </p:spPr>
        <p:txBody>
          <a:bodyPr/>
          <a:lstStyle/>
          <a:p>
            <a:r>
              <a:rPr lang="en-US" dirty="0" smtClean="0"/>
              <a:t>What is ZHVI And ZRI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7637" y="2967335"/>
            <a:ext cx="1199071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ZHVI_AllHomes</a:t>
            </a:r>
            <a:r>
              <a:rPr lang="en-US" dirty="0"/>
              <a:t> </a:t>
            </a:r>
            <a:r>
              <a:rPr lang="en-US" dirty="0" smtClean="0"/>
              <a:t>:</a:t>
            </a:r>
            <a:r>
              <a:rPr lang="en-US" dirty="0" err="1" smtClean="0"/>
              <a:t>ZHVI_AllHomes</a:t>
            </a:r>
            <a:r>
              <a:rPr lang="en-US" dirty="0" smtClean="0"/>
              <a:t>  </a:t>
            </a:r>
            <a:r>
              <a:rPr lang="en-US" dirty="0"/>
              <a:t>is a metric provided by Zillow that estimates the median market value of homes across various types, including single-family homes, condominiums, and cooperative housing units</a:t>
            </a:r>
            <a:r>
              <a:rPr lang="en-US" dirty="0" smtClean="0"/>
              <a:t> </a:t>
            </a:r>
            <a:r>
              <a:rPr lang="en-US" dirty="0"/>
              <a:t>within a specific geographic area. </a:t>
            </a:r>
            <a:r>
              <a:rPr lang="en-US" dirty="0" err="1"/>
              <a:t>ZHVI_AllHomes</a:t>
            </a:r>
            <a:r>
              <a:rPr lang="en-US" dirty="0"/>
              <a:t> is a widely referenced indicator for understanding the overall real estate market trends and property values at a macro </a:t>
            </a:r>
            <a:r>
              <a:rPr lang="en-US" dirty="0" err="1"/>
              <a:t>level.</a:t>
            </a:r>
            <a:r>
              <a:rPr lang="en-US" i="1" dirty="0" err="1" smtClean="0">
                <a:solidFill>
                  <a:srgbClr val="3C4043"/>
                </a:solidFill>
                <a:latin typeface="Inter"/>
              </a:rPr>
              <a:t>e</a:t>
            </a:r>
            <a:r>
              <a:rPr lang="en-US" i="1" dirty="0" smtClean="0">
                <a:solidFill>
                  <a:srgbClr val="3C4043"/>
                </a:solidFill>
                <a:latin typeface="Inter"/>
              </a:rPr>
              <a:t> In</a:t>
            </a:r>
          </a:p>
          <a:p>
            <a:endParaRPr lang="en-US" i="1" dirty="0" smtClean="0">
              <a:solidFill>
                <a:srgbClr val="3C4043"/>
              </a:solidFill>
              <a:latin typeface="Inter"/>
            </a:endParaRPr>
          </a:p>
          <a:p>
            <a:r>
              <a:rPr lang="en-US" dirty="0" err="1"/>
              <a:t>ZRI_AllHomes</a:t>
            </a:r>
            <a:r>
              <a:rPr lang="en-US" dirty="0"/>
              <a:t> </a:t>
            </a:r>
            <a:r>
              <a:rPr lang="en-US" dirty="0" smtClean="0"/>
              <a:t>:</a:t>
            </a:r>
            <a:r>
              <a:rPr lang="en-US" dirty="0" err="1" smtClean="0"/>
              <a:t>ZRI_AllHomes</a:t>
            </a:r>
            <a:r>
              <a:rPr lang="en-US" dirty="0" smtClean="0"/>
              <a:t> </a:t>
            </a:r>
            <a:r>
              <a:rPr lang="en-US" dirty="0"/>
              <a:t>is a metric provided by Zillow that estimates the median monthly rent for both single-family homes and apartments within a specific geographic area. Similar to the Zillow Home Value Index (ZHVI), which estimates property values, </a:t>
            </a:r>
            <a:r>
              <a:rPr lang="en-US" dirty="0" err="1"/>
              <a:t>ZRI_AllHomes</a:t>
            </a:r>
            <a:r>
              <a:rPr lang="en-US" dirty="0"/>
              <a:t> provides insights into rental market trends.</a:t>
            </a:r>
            <a:r>
              <a:rPr lang="en-US" dirty="0" smtClean="0">
                <a:solidFill>
                  <a:srgbClr val="3C4043"/>
                </a:solidFill>
                <a:latin typeface="Inter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57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681" y="66135"/>
            <a:ext cx="10382832" cy="55496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Mysql commands </a:t>
            </a:r>
            <a:r>
              <a:rPr lang="en-US" b="1" dirty="0" smtClean="0"/>
              <a:t>for Create Databases and Table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8643"/>
            <a:ext cx="5789229" cy="5734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229" y="1088643"/>
            <a:ext cx="6359639" cy="57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167" y="0"/>
            <a:ext cx="10485247" cy="672860"/>
          </a:xfrm>
        </p:spPr>
        <p:txBody>
          <a:bodyPr>
            <a:normAutofit/>
          </a:bodyPr>
          <a:lstStyle/>
          <a:p>
            <a:r>
              <a:rPr lang="en-US" b="1" dirty="0" err="1"/>
              <a:t>Mysql</a:t>
            </a:r>
            <a:r>
              <a:rPr lang="en-US" b="1" dirty="0"/>
              <a:t> commands for Create </a:t>
            </a:r>
            <a:r>
              <a:rPr lang="en-US" b="1" dirty="0" smtClean="0"/>
              <a:t> </a:t>
            </a:r>
            <a:r>
              <a:rPr lang="en-US" b="1" dirty="0"/>
              <a:t>Table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695" y="672861"/>
            <a:ext cx="6053305" cy="61851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985" y="672861"/>
            <a:ext cx="5901309" cy="618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1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553" y="109268"/>
            <a:ext cx="8458040" cy="882770"/>
          </a:xfrm>
        </p:spPr>
        <p:txBody>
          <a:bodyPr>
            <a:normAutofit/>
          </a:bodyPr>
          <a:lstStyle/>
          <a:p>
            <a:r>
              <a:rPr lang="en-US" b="1" dirty="0" err="1"/>
              <a:t>Mysql</a:t>
            </a:r>
            <a:r>
              <a:rPr lang="en-US" b="1" dirty="0"/>
              <a:t> </a:t>
            </a:r>
            <a:r>
              <a:rPr lang="en-US" b="1" dirty="0" smtClean="0"/>
              <a:t>Query in table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710" y="1218242"/>
            <a:ext cx="8100203" cy="542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1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771" y="0"/>
            <a:ext cx="8596668" cy="623977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Sqoop</a:t>
            </a:r>
            <a:r>
              <a:rPr lang="en-US" dirty="0" smtClean="0"/>
              <a:t>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6377"/>
            <a:ext cx="11887200" cy="5264985"/>
          </a:xfrm>
        </p:spPr>
        <p:txBody>
          <a:bodyPr/>
          <a:lstStyle/>
          <a:p>
            <a:r>
              <a:rPr lang="en-US" dirty="0"/>
              <a:t>[</a:t>
            </a:r>
            <a:r>
              <a:rPr lang="en-US" dirty="0" err="1"/>
              <a:t>cloudera@quickstart</a:t>
            </a:r>
            <a:r>
              <a:rPr lang="en-US" dirty="0"/>
              <a:t> ~]$ </a:t>
            </a:r>
            <a:r>
              <a:rPr lang="en-US" dirty="0" err="1"/>
              <a:t>sqoop</a:t>
            </a:r>
            <a:r>
              <a:rPr lang="en-US" dirty="0"/>
              <a:t> import </a:t>
            </a:r>
            <a:r>
              <a:rPr lang="en-US" dirty="0" smtClean="0"/>
              <a:t>\</a:t>
            </a:r>
          </a:p>
          <a:p>
            <a:r>
              <a:rPr lang="en-US" dirty="0" smtClean="0"/>
              <a:t>&gt; </a:t>
            </a:r>
            <a:r>
              <a:rPr lang="en-US" dirty="0"/>
              <a:t>--connect </a:t>
            </a:r>
            <a:r>
              <a:rPr lang="en-US" dirty="0" err="1"/>
              <a:t>jdbc:mysql</a:t>
            </a:r>
            <a:r>
              <a:rPr lang="en-US" dirty="0"/>
              <a:t>://localhost/Capstone </a:t>
            </a:r>
            <a:r>
              <a:rPr lang="en-US" dirty="0" smtClean="0"/>
              <a:t>\</a:t>
            </a:r>
          </a:p>
          <a:p>
            <a:r>
              <a:rPr lang="en-US" dirty="0" smtClean="0"/>
              <a:t>&gt; </a:t>
            </a:r>
            <a:r>
              <a:rPr lang="en-US" dirty="0"/>
              <a:t>--username=root --password=</a:t>
            </a:r>
            <a:r>
              <a:rPr lang="en-US" dirty="0" err="1"/>
              <a:t>cloudera</a:t>
            </a:r>
            <a:r>
              <a:rPr lang="en-US" dirty="0"/>
              <a:t> </a:t>
            </a:r>
            <a:r>
              <a:rPr lang="en-US" dirty="0" smtClean="0"/>
              <a:t>\</a:t>
            </a:r>
          </a:p>
          <a:p>
            <a:r>
              <a:rPr lang="en-US" dirty="0" smtClean="0"/>
              <a:t>&gt; </a:t>
            </a:r>
            <a:r>
              <a:rPr lang="en-US" dirty="0"/>
              <a:t>--table  </a:t>
            </a:r>
            <a:r>
              <a:rPr lang="en-US" dirty="0" err="1"/>
              <a:t>City_data</a:t>
            </a:r>
            <a:r>
              <a:rPr lang="en-US" dirty="0" smtClean="0"/>
              <a:t>\</a:t>
            </a:r>
          </a:p>
          <a:p>
            <a:r>
              <a:rPr lang="en-US" dirty="0" smtClean="0"/>
              <a:t>&gt; --hive-import --hive-table </a:t>
            </a:r>
            <a:r>
              <a:rPr lang="en-US" dirty="0" err="1" smtClean="0"/>
              <a:t>Capstone.City_data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cloudera@quickstart</a:t>
            </a:r>
            <a:r>
              <a:rPr lang="en-US" dirty="0"/>
              <a:t> ~]$ </a:t>
            </a:r>
            <a:r>
              <a:rPr lang="en-US" dirty="0" err="1"/>
              <a:t>sqoop</a:t>
            </a:r>
            <a:r>
              <a:rPr lang="en-US" dirty="0"/>
              <a:t> import </a:t>
            </a:r>
            <a:r>
              <a:rPr lang="en-US" dirty="0" smtClean="0"/>
              <a:t>\</a:t>
            </a:r>
          </a:p>
          <a:p>
            <a:r>
              <a:rPr lang="en-US" dirty="0" smtClean="0"/>
              <a:t>&gt; </a:t>
            </a:r>
            <a:r>
              <a:rPr lang="en-US" dirty="0"/>
              <a:t>--connect </a:t>
            </a:r>
            <a:r>
              <a:rPr lang="en-US" dirty="0" err="1"/>
              <a:t>jdbc:mysql</a:t>
            </a:r>
            <a:r>
              <a:rPr lang="en-US" dirty="0"/>
              <a:t>://localhost/Capstone </a:t>
            </a:r>
            <a:r>
              <a:rPr lang="en-US" dirty="0" smtClean="0"/>
              <a:t>\</a:t>
            </a:r>
          </a:p>
          <a:p>
            <a:r>
              <a:rPr lang="en-US" dirty="0" smtClean="0"/>
              <a:t>&gt; </a:t>
            </a:r>
            <a:r>
              <a:rPr lang="en-US" dirty="0"/>
              <a:t>--username=root --password=</a:t>
            </a:r>
            <a:r>
              <a:rPr lang="en-US" dirty="0" err="1"/>
              <a:t>cloudera</a:t>
            </a:r>
            <a:r>
              <a:rPr lang="en-US" dirty="0"/>
              <a:t> </a:t>
            </a:r>
            <a:r>
              <a:rPr lang="en-US" dirty="0" smtClean="0"/>
              <a:t>\</a:t>
            </a:r>
          </a:p>
          <a:p>
            <a:r>
              <a:rPr lang="en-US" dirty="0" smtClean="0"/>
              <a:t>&gt; </a:t>
            </a:r>
            <a:r>
              <a:rPr lang="en-US" dirty="0"/>
              <a:t>--table </a:t>
            </a:r>
            <a:r>
              <a:rPr lang="en-US" dirty="0" err="1"/>
              <a:t>cities_crosswalk</a:t>
            </a:r>
            <a:r>
              <a:rPr lang="en-US" dirty="0"/>
              <a:t> </a:t>
            </a:r>
            <a:r>
              <a:rPr lang="en-US" dirty="0" smtClean="0"/>
              <a:t>\</a:t>
            </a:r>
          </a:p>
          <a:p>
            <a:r>
              <a:rPr lang="en-US" dirty="0" smtClean="0"/>
              <a:t>&gt; </a:t>
            </a:r>
            <a:r>
              <a:rPr lang="en-US" dirty="0"/>
              <a:t>--hive-import --hive-table </a:t>
            </a:r>
            <a:r>
              <a:rPr lang="en-US" dirty="0" err="1"/>
              <a:t>Capstone.cities_crosswalk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63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6981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Sqoop</a:t>
            </a:r>
            <a:r>
              <a:rPr lang="en-US" b="1" dirty="0"/>
              <a:t> </a:t>
            </a:r>
            <a:r>
              <a:rPr lang="en-US" b="1" dirty="0" smtClean="0"/>
              <a:t>commands </a:t>
            </a:r>
            <a:r>
              <a:rPr lang="en-US" dirty="0"/>
              <a:t>importing data from MYSQL to HDFS and Hive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5389"/>
            <a:ext cx="6049992" cy="30379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5404"/>
            <a:ext cx="6049992" cy="28725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886" y="845389"/>
            <a:ext cx="6024114" cy="30379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934" y="3883324"/>
            <a:ext cx="6098877" cy="297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45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1322</TotalTime>
  <Words>383</Words>
  <Application>Microsoft Office PowerPoint</Application>
  <PresentationFormat>Widescreen</PresentationFormat>
  <Paragraphs>67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Inter</vt:lpstr>
      <vt:lpstr>Trebuchet MS</vt:lpstr>
      <vt:lpstr>Wingdings 3</vt:lpstr>
      <vt:lpstr>Facet</vt:lpstr>
      <vt:lpstr>Real Estate Data Pipeline for Market Analysis </vt:lpstr>
      <vt:lpstr>INDEX </vt:lpstr>
      <vt:lpstr>Data pipeline flowchart. </vt:lpstr>
      <vt:lpstr>What is ZHVI And ZRI </vt:lpstr>
      <vt:lpstr>Mysql commands for Create Databases and Table</vt:lpstr>
      <vt:lpstr>Mysql commands for Create  Table</vt:lpstr>
      <vt:lpstr>Mysql Query in table </vt:lpstr>
      <vt:lpstr>Sqoop Commands</vt:lpstr>
      <vt:lpstr>Sqoop commands importing data from MYSQL to HDFS and Hive </vt:lpstr>
      <vt:lpstr>Sqoop commands importing data from MYSQL to HDFS and Hive </vt:lpstr>
      <vt:lpstr>Hive table</vt:lpstr>
      <vt:lpstr>Hive table</vt:lpstr>
      <vt:lpstr>Hive table</vt:lpstr>
      <vt:lpstr>Data in HDFS </vt:lpstr>
      <vt:lpstr>Data in HDFS</vt:lpstr>
      <vt:lpstr>Airflow</vt:lpstr>
      <vt:lpstr>Airflow-PySpark Code</vt:lpstr>
      <vt:lpstr>Airflow-PySpark Code</vt:lpstr>
      <vt:lpstr>Airflow-PySpark Code</vt:lpstr>
      <vt:lpstr>Airflow-PySpark Code</vt:lpstr>
      <vt:lpstr>Airflow Graph</vt:lpstr>
      <vt:lpstr>Airflow  Grid</vt:lpstr>
      <vt:lpstr>Airflow Verify Email</vt:lpstr>
      <vt:lpstr>Run PySpark code : Python3 my_spark_script.py</vt:lpstr>
      <vt:lpstr>PySpark Code</vt:lpstr>
      <vt:lpstr>PySpark Code</vt:lpstr>
      <vt:lpstr>PySpark Code</vt:lpstr>
      <vt:lpstr>Data After Spark Transformation</vt:lpstr>
      <vt:lpstr>Hive Analysis and Data Quality Check  </vt:lpstr>
      <vt:lpstr>Hive Analysis and Data Quality Check </vt:lpstr>
      <vt:lpstr>Hive Analysis and Data Quality Check </vt:lpstr>
      <vt:lpstr>Hive Analysis and Data Quality Check</vt:lpstr>
      <vt:lpstr>Hive Analysis and Data Quality Check</vt:lpstr>
      <vt:lpstr>Hive Analysis and Data Quality Check</vt:lpstr>
      <vt:lpstr>Hive Analysis and Data Quality Check</vt:lpstr>
      <vt:lpstr>Hive Analysis and Data Quality Check</vt:lpstr>
      <vt:lpstr>Thanks  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 COMMERCE PIPELINE PROJECT</dc:title>
  <dc:creator>Microsoft account</dc:creator>
  <cp:lastModifiedBy>Lenovo</cp:lastModifiedBy>
  <cp:revision>61</cp:revision>
  <dcterms:created xsi:type="dcterms:W3CDTF">2023-07-21T03:27:08Z</dcterms:created>
  <dcterms:modified xsi:type="dcterms:W3CDTF">2023-09-25T10:01:15Z</dcterms:modified>
</cp:coreProperties>
</file>